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287000" cy="10287000"/>
  <p:notesSz cx="10287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7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12" Type="http://schemas.openxmlformats.org/officeDocument/2006/relationships/image" Target="../media/image23.png"/><Relationship Id="rId17" Type="http://schemas.openxmlformats.org/officeDocument/2006/relationships/image" Target="../media/image44.png"/><Relationship Id="rId2" Type="http://schemas.openxmlformats.org/officeDocument/2006/relationships/image" Target="../media/image35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42.png"/><Relationship Id="rId10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39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5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4.png"/><Relationship Id="rId5" Type="http://schemas.openxmlformats.org/officeDocument/2006/relationships/image" Target="../media/image10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5.png"/><Relationship Id="rId9" Type="http://schemas.openxmlformats.org/officeDocument/2006/relationships/image" Target="../media/image23.png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6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image" Target="../media/image6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4.png"/><Relationship Id="rId5" Type="http://schemas.openxmlformats.org/officeDocument/2006/relationships/image" Target="../media/image10.png"/><Relationship Id="rId10" Type="http://schemas.openxmlformats.org/officeDocument/2006/relationships/image" Target="../media/image63.png"/><Relationship Id="rId4" Type="http://schemas.openxmlformats.org/officeDocument/2006/relationships/image" Target="../media/image5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5BC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98863" y="7828815"/>
            <a:ext cx="11483441" cy="2487024"/>
            <a:chOff x="-598863" y="7828815"/>
            <a:chExt cx="11483441" cy="24870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98863" y="7828815"/>
              <a:ext cx="11483441" cy="248702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831637" y="5694234"/>
            <a:ext cx="2554322" cy="3325350"/>
            <a:chOff x="8831637" y="5694234"/>
            <a:chExt cx="2554322" cy="33253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1637" y="5694234"/>
              <a:ext cx="2554322" cy="33253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135221" y="5368812"/>
            <a:ext cx="2771911" cy="3608618"/>
            <a:chOff x="-1135221" y="5368812"/>
            <a:chExt cx="2771911" cy="360861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135221" y="5368812"/>
              <a:ext cx="2771911" cy="360861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82125" y="5773067"/>
            <a:ext cx="7321465" cy="3514303"/>
            <a:chOff x="1482125" y="5773067"/>
            <a:chExt cx="7321465" cy="351430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2125" y="5773067"/>
              <a:ext cx="7321465" cy="351430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504410" y="-109602"/>
            <a:ext cx="14051751" cy="1932116"/>
            <a:chOff x="-3504410" y="-109602"/>
            <a:chExt cx="14051751" cy="193211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504410" y="-109602"/>
              <a:ext cx="14051751" cy="193211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549030" y="3043131"/>
            <a:ext cx="993287" cy="934163"/>
            <a:chOff x="4549030" y="3043131"/>
            <a:chExt cx="993287" cy="93416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2640000">
              <a:off x="4549030" y="3043131"/>
              <a:ext cx="993287" cy="93416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201754" y="4522659"/>
            <a:ext cx="616881" cy="580162"/>
            <a:chOff x="2201754" y="4522659"/>
            <a:chExt cx="616881" cy="58016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2640000">
              <a:off x="2201754" y="4522659"/>
              <a:ext cx="616881" cy="58016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56893" y="1396075"/>
            <a:ext cx="7371928" cy="4252775"/>
            <a:chOff x="1456893" y="1396075"/>
            <a:chExt cx="7371928" cy="4252775"/>
          </a:xfrm>
        </p:grpSpPr>
        <p:sp>
          <p:nvSpPr>
            <p:cNvPr id="24" name="Object 24"/>
            <p:cNvSpPr txBox="1"/>
            <p:nvPr/>
          </p:nvSpPr>
          <p:spPr>
            <a:xfrm>
              <a:off x="-320134" y="332881"/>
              <a:ext cx="10662161" cy="63791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/>
            </a:p>
            <a:p>
              <a:pPr algn="ctr"/>
              <a:r>
                <a:rPr lang="en-US" sz="9800" kern="0" spc="-400" dirty="0" smtClean="0">
                  <a:solidFill>
                    <a:srgbClr val="1187CF"/>
                  </a:solidFill>
                  <a:latin typeface="AndongKaturiOTF" pitchFamily="34" charset="0"/>
                  <a:cs typeface="AndongKaturiOTF" pitchFamily="34" charset="0"/>
                </a:rPr>
                <a:t>지역사회복지</a:t>
              </a:r>
            </a:p>
            <a:p>
              <a:pPr algn="ctr"/>
              <a:r>
                <a:rPr lang="en-US" sz="9800" kern="0" spc="-400" dirty="0" smtClean="0">
                  <a:solidFill>
                    <a:srgbClr val="1187CF"/>
                  </a:solidFill>
                  <a:latin typeface="AndongKaturiOTF" pitchFamily="34" charset="0"/>
                  <a:cs typeface="AndongKaturiOTF" pitchFamily="34" charset="0"/>
                </a:rPr>
                <a:t>서비스</a:t>
              </a:r>
              <a:endParaRPr lang="en-US" dirty="0"/>
            </a:p>
          </p:txBody>
        </p:sp>
        <p:grpSp>
          <p:nvGrpSpPr>
            <p:cNvPr id="1009" name="그룹 1009"/>
            <p:cNvGrpSpPr/>
            <p:nvPr/>
          </p:nvGrpSpPr>
          <p:grpSpPr>
            <a:xfrm>
              <a:off x="1607360" y="2037503"/>
              <a:ext cx="7221461" cy="1255251"/>
              <a:chOff x="1607360" y="2037503"/>
              <a:chExt cx="7221461" cy="1255251"/>
            </a:xfrm>
          </p:grpSpPr>
          <p:grpSp>
            <p:nvGrpSpPr>
              <p:cNvPr id="1010" name="그룹 1010"/>
              <p:cNvGrpSpPr/>
              <p:nvPr/>
            </p:nvGrpSpPr>
            <p:grpSpPr>
              <a:xfrm>
                <a:off x="1722300" y="2569863"/>
                <a:ext cx="616881" cy="580162"/>
                <a:chOff x="1722300" y="2569863"/>
                <a:chExt cx="616881" cy="580162"/>
              </a:xfrm>
            </p:grpSpPr>
            <p:pic>
              <p:nvPicPr>
                <p:cNvPr id="27" name="Object 26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 rot="-2640000">
                  <a:off x="1722300" y="2569863"/>
                  <a:ext cx="616881" cy="580162"/>
                </a:xfrm>
                <a:prstGeom prst="rect">
                  <a:avLst/>
                </a:prstGeom>
              </p:spPr>
            </p:pic>
          </p:grpSp>
          <p:grpSp>
            <p:nvGrpSpPr>
              <p:cNvPr id="1011" name="그룹 1011"/>
              <p:cNvGrpSpPr/>
              <p:nvPr/>
            </p:nvGrpSpPr>
            <p:grpSpPr>
              <a:xfrm>
                <a:off x="7703336" y="2037503"/>
                <a:ext cx="1125485" cy="1255251"/>
                <a:chOff x="7703336" y="2037503"/>
                <a:chExt cx="1125485" cy="1255251"/>
              </a:xfrm>
            </p:grpSpPr>
            <p:grpSp>
              <p:nvGrpSpPr>
                <p:cNvPr id="1012" name="그룹 1012"/>
                <p:cNvGrpSpPr/>
                <p:nvPr/>
              </p:nvGrpSpPr>
              <p:grpSpPr>
                <a:xfrm>
                  <a:off x="7735461" y="2810014"/>
                  <a:ext cx="476590" cy="448222"/>
                  <a:chOff x="7735461" y="2810014"/>
                  <a:chExt cx="476590" cy="448222"/>
                </a:xfrm>
              </p:grpSpPr>
              <p:pic>
                <p:nvPicPr>
                  <p:cNvPr id="31" name="Object 30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 rot="540000">
                    <a:off x="7735461" y="2810014"/>
                    <a:ext cx="476590" cy="44822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3" name="그룹 1013"/>
                <p:cNvGrpSpPr/>
                <p:nvPr/>
              </p:nvGrpSpPr>
              <p:grpSpPr>
                <a:xfrm>
                  <a:off x="8115138" y="2159596"/>
                  <a:ext cx="605179" cy="569156"/>
                  <a:chOff x="8115138" y="2159596"/>
                  <a:chExt cx="605179" cy="569156"/>
                </a:xfrm>
              </p:grpSpPr>
              <p:pic>
                <p:nvPicPr>
                  <p:cNvPr id="34" name="Object 33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 rot="2100000">
                    <a:off x="8115138" y="2159596"/>
                    <a:ext cx="605179" cy="569156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1014" name="그룹 1014"/>
          <p:cNvGrpSpPr/>
          <p:nvPr/>
        </p:nvGrpSpPr>
        <p:grpSpPr>
          <a:xfrm>
            <a:off x="8843779" y="2605665"/>
            <a:ext cx="16122705" cy="2216872"/>
            <a:chOff x="8843779" y="2605665"/>
            <a:chExt cx="16122705" cy="2216872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43779" y="2605665"/>
              <a:ext cx="16122705" cy="2216872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-15266892" y="2567383"/>
            <a:ext cx="16679538" cy="2293436"/>
            <a:chOff x="-15266892" y="2567383"/>
            <a:chExt cx="16679538" cy="2293436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-15266892" y="2567383"/>
              <a:ext cx="16679538" cy="2293436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-21077" y="1497473"/>
            <a:ext cx="900180" cy="1031034"/>
            <a:chOff x="-21077" y="1497473"/>
            <a:chExt cx="900180" cy="1031034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21077" y="1497473"/>
              <a:ext cx="900180" cy="1031034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9687279" y="4617816"/>
            <a:ext cx="900180" cy="1031034"/>
            <a:chOff x="9687279" y="4617816"/>
            <a:chExt cx="900180" cy="1031034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87279" y="4617816"/>
              <a:ext cx="900180" cy="1031034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8148378" y="679783"/>
            <a:ext cx="641104" cy="734298"/>
            <a:chOff x="8148378" y="679783"/>
            <a:chExt cx="641104" cy="734298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48378" y="679783"/>
              <a:ext cx="641104" cy="734298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2926792" y="665980"/>
            <a:ext cx="641104" cy="734298"/>
            <a:chOff x="2926792" y="665980"/>
            <a:chExt cx="641104" cy="734298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26792" y="665980"/>
              <a:ext cx="641104" cy="734298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3247344" y="8898956"/>
            <a:ext cx="4157929" cy="1386758"/>
            <a:chOff x="3247344" y="8898956"/>
            <a:chExt cx="4157929" cy="1386758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7344" y="8898956"/>
              <a:ext cx="4157929" cy="1386758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227996" y="-555960"/>
            <a:ext cx="9887129" cy="35775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dirty="0"/>
          </a:p>
          <a:p>
            <a:pPr algn="ctr"/>
            <a:endParaRPr dirty="0"/>
          </a:p>
          <a:p>
            <a:pPr algn="ctr"/>
            <a:r>
              <a:rPr lang="en-US" sz="6500" b="1" kern="0" spc="-300" dirty="0" smtClean="0">
                <a:solidFill>
                  <a:srgbClr val="86543E"/>
                </a:solidFill>
                <a:latin typeface="AndongKaturiOTF" pitchFamily="34" charset="0"/>
                <a:cs typeface="AndongKaturiOTF" pitchFamily="34" charset="0"/>
              </a:rPr>
              <a:t>2024년 신년 카드뉴스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9D4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17050" y="8376564"/>
            <a:ext cx="11519813" cy="8272724"/>
            <a:chOff x="-617050" y="8376564"/>
            <a:chExt cx="11519813" cy="827272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-598863" y="8376564"/>
              <a:ext cx="11483441" cy="2124437"/>
              <a:chOff x="-598863" y="8376564"/>
              <a:chExt cx="11483441" cy="212443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598863" y="8376564"/>
                <a:ext cx="11483441" cy="212443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617050" y="9965714"/>
              <a:ext cx="11519813" cy="6683574"/>
              <a:chOff x="-617050" y="9965714"/>
              <a:chExt cx="11519813" cy="668357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17050" y="9965714"/>
                <a:ext cx="11519813" cy="6683574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-3504410" y="80874"/>
            <a:ext cx="14051751" cy="1932116"/>
            <a:chOff x="-3504410" y="80874"/>
            <a:chExt cx="14051751" cy="193211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504410" y="80874"/>
              <a:ext cx="14051751" cy="193211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034255" y="2510427"/>
            <a:ext cx="16122705" cy="2216872"/>
            <a:chOff x="9034255" y="2510427"/>
            <a:chExt cx="16122705" cy="221687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34255" y="2510427"/>
              <a:ext cx="16122705" cy="221687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171076" y="6043169"/>
            <a:ext cx="13558419" cy="1864283"/>
            <a:chOff x="-171076" y="6043169"/>
            <a:chExt cx="13558419" cy="186428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71076" y="6043169"/>
              <a:ext cx="13558419" cy="18642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5266892" y="2012990"/>
            <a:ext cx="16679538" cy="2293436"/>
            <a:chOff x="-15266892" y="2012990"/>
            <a:chExt cx="16679538" cy="229343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5266892" y="2012990"/>
              <a:ext cx="16679538" cy="229343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64215" y="951694"/>
            <a:ext cx="7557284" cy="6955758"/>
            <a:chOff x="1364215" y="951694"/>
            <a:chExt cx="7557284" cy="6955758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4215" y="951694"/>
              <a:ext cx="7557284" cy="695575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404467" y="6633829"/>
            <a:ext cx="9485165" cy="3657143"/>
            <a:chOff x="404467" y="6633829"/>
            <a:chExt cx="9485165" cy="3657143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404467" y="6943354"/>
              <a:ext cx="1228317" cy="3342360"/>
              <a:chOff x="404467" y="6943354"/>
              <a:chExt cx="1228317" cy="3342360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04467" y="6943354"/>
                <a:ext cx="1228317" cy="3342360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5699155" y="6633829"/>
              <a:ext cx="4182092" cy="3651885"/>
              <a:chOff x="5699155" y="6633829"/>
              <a:chExt cx="4182092" cy="3651885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699155" y="6633829"/>
                <a:ext cx="4182092" cy="3651885"/>
              </a:xfrm>
              <a:prstGeom prst="rect">
                <a:avLst/>
              </a:prstGeom>
            </p:spPr>
          </p:pic>
        </p:grpSp>
      </p:grpSp>
      <p:sp>
        <p:nvSpPr>
          <p:cNvPr id="33" name="Object 33"/>
          <p:cNvSpPr txBox="1"/>
          <p:nvPr/>
        </p:nvSpPr>
        <p:spPr>
          <a:xfrm>
            <a:off x="-398643" y="1498938"/>
            <a:ext cx="11083000" cy="16490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200" kern="0" spc="-200" dirty="0" smtClean="0">
                <a:solidFill>
                  <a:srgbClr val="FD9F28"/>
                </a:solidFill>
                <a:latin typeface="AndongKaturiOTF" pitchFamily="34" charset="0"/>
                <a:cs typeface="AndongKaturiOTF" pitchFamily="34" charset="0"/>
              </a:rPr>
              <a:t>지역사회복지서비스란</a:t>
            </a:r>
            <a:endParaRPr lang="en-US" dirty="0"/>
          </a:p>
        </p:txBody>
      </p:sp>
      <p:sp>
        <p:nvSpPr>
          <p:cNvPr id="34" name="Object 34"/>
          <p:cNvSpPr txBox="1"/>
          <p:nvPr/>
        </p:nvSpPr>
        <p:spPr>
          <a:xfrm>
            <a:off x="-314884" y="3142914"/>
            <a:ext cx="10915477" cy="52598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지역의 특성 및 지역주민에 적합한 사회서비스를</a:t>
            </a:r>
          </a:p>
          <a:p>
            <a:pPr algn="ctr"/>
            <a:r>
              <a:rPr lang="en-US" sz="3000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발굴.기획하여 지원하는 서비스</a:t>
            </a:r>
          </a:p>
          <a:p>
            <a:pPr algn="ctr"/>
            <a:endParaRPr lang="en-US" sz="3000" dirty="0" smtClean="0">
              <a:solidFill>
                <a:srgbClr val="292929"/>
              </a:solidFill>
              <a:latin typeface="AndongKaturiOTF" pitchFamily="34" charset="0"/>
              <a:cs typeface="AndongKaturiOTF" pitchFamily="34" charset="0"/>
            </a:endParaRPr>
          </a:p>
          <a:p>
            <a:pPr algn="ctr"/>
            <a:r>
              <a:rPr lang="en-US" sz="3000" dirty="0" smtClean="0">
                <a:solidFill>
                  <a:srgbClr val="86543E"/>
                </a:solidFill>
                <a:latin typeface="AndongKaturiOTF" pitchFamily="34" charset="0"/>
                <a:cs typeface="AndongKaturiOTF" pitchFamily="34" charset="0"/>
              </a:rPr>
              <a:t>신청 방법</a:t>
            </a:r>
          </a:p>
          <a:p>
            <a:pPr algn="ctr"/>
            <a:r>
              <a:rPr lang="en-US" sz="3000" dirty="0" smtClean="0">
                <a:solidFill>
                  <a:srgbClr val="86543E"/>
                </a:solidFill>
                <a:latin typeface="AndongKaturiOTF" pitchFamily="34" charset="0"/>
                <a:cs typeface="AndongKaturiOTF" pitchFamily="34" charset="0"/>
              </a:rPr>
              <a:t>신청장소: 주소지 관할 읍.면.동 행정복지센터</a:t>
            </a:r>
          </a:p>
          <a:p>
            <a:pPr algn="ctr"/>
            <a:r>
              <a:rPr lang="en-US" sz="3000" dirty="0" smtClean="0">
                <a:solidFill>
                  <a:srgbClr val="86543E"/>
                </a:solidFill>
                <a:latin typeface="AndongKaturiOTF" pitchFamily="34" charset="0"/>
                <a:cs typeface="AndongKaturiOTF" pitchFamily="34" charset="0"/>
              </a:rPr>
              <a:t>공통: 신분증, 건강보험증</a:t>
            </a:r>
          </a:p>
          <a:p>
            <a:pPr algn="ctr"/>
            <a:r>
              <a:rPr lang="en-US" sz="3000" dirty="0" smtClean="0">
                <a:solidFill>
                  <a:srgbClr val="86543E"/>
                </a:solidFill>
                <a:latin typeface="AndongKaturiOTF" pitchFamily="34" charset="0"/>
                <a:cs typeface="AndongKaturiOTF" pitchFamily="34" charset="0"/>
              </a:rPr>
              <a:t>기타: 진단서, 소견서, 추천서 등</a:t>
            </a:r>
            <a:endParaRPr lang="en-US" dirty="0"/>
          </a:p>
        </p:txBody>
      </p:sp>
      <p:grpSp>
        <p:nvGrpSpPr>
          <p:cNvPr id="1012" name="그룹 1012"/>
          <p:cNvGrpSpPr/>
          <p:nvPr/>
        </p:nvGrpSpPr>
        <p:grpSpPr>
          <a:xfrm>
            <a:off x="1629353" y="1148497"/>
            <a:ext cx="7027009" cy="365404"/>
            <a:chOff x="1629353" y="1148497"/>
            <a:chExt cx="7027009" cy="365404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9353" y="1148497"/>
              <a:ext cx="7027009" cy="365404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90476" y="5428571"/>
            <a:ext cx="900180" cy="1031034"/>
            <a:chOff x="190476" y="5428571"/>
            <a:chExt cx="900180" cy="1031034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0476" y="5428571"/>
              <a:ext cx="900180" cy="103103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8761571" y="4412463"/>
            <a:ext cx="874118" cy="1001183"/>
            <a:chOff x="8761571" y="4412463"/>
            <a:chExt cx="874118" cy="1001183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61571" y="4412463"/>
              <a:ext cx="874118" cy="1001183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712203" y="747366"/>
            <a:ext cx="700443" cy="802262"/>
            <a:chOff x="712203" y="747366"/>
            <a:chExt cx="700443" cy="802262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2203" y="747366"/>
              <a:ext cx="700443" cy="802262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3775619" y="4682448"/>
            <a:ext cx="522554" cy="418605"/>
            <a:chOff x="3775619" y="4682448"/>
            <a:chExt cx="522554" cy="418605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75619" y="4682448"/>
              <a:ext cx="522554" cy="418605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5980928" y="4667498"/>
            <a:ext cx="522554" cy="418605"/>
            <a:chOff x="5980928" y="4667498"/>
            <a:chExt cx="522554" cy="418605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80928" y="4667498"/>
              <a:ext cx="522554" cy="4186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8E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108228"/>
            <a:ext cx="10234685" cy="2216872"/>
            <a:chOff x="0" y="2108228"/>
            <a:chExt cx="10234685" cy="22168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08228"/>
              <a:ext cx="10234685" cy="22168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152652"/>
            <a:ext cx="10408145" cy="1925507"/>
            <a:chOff x="0" y="8152652"/>
            <a:chExt cx="10408145" cy="192550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152652"/>
              <a:ext cx="10408145" cy="192550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768034" y="176112"/>
            <a:ext cx="14051751" cy="1932116"/>
            <a:chOff x="-2768034" y="176112"/>
            <a:chExt cx="14051751" cy="193211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768034" y="176112"/>
              <a:ext cx="14051751" cy="193211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4381550" y="1277212"/>
            <a:ext cx="15571770" cy="2141118"/>
            <a:chOff x="-14381550" y="1277212"/>
            <a:chExt cx="15571770" cy="214111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4381550" y="1277212"/>
              <a:ext cx="15571770" cy="214111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6251953"/>
            <a:ext cx="10234685" cy="3809524"/>
            <a:chOff x="0" y="6251953"/>
            <a:chExt cx="10234685" cy="3809524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0" y="6251953"/>
              <a:ext cx="1397014" cy="3801399"/>
              <a:chOff x="0" y="6251953"/>
              <a:chExt cx="1397014" cy="38013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6251953"/>
                <a:ext cx="1397014" cy="3801399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8920400" y="6251953"/>
              <a:ext cx="1306521" cy="3801399"/>
              <a:chOff x="8920400" y="6251953"/>
              <a:chExt cx="1306521" cy="3801399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920400" y="6251953"/>
                <a:ext cx="1306521" cy="3801399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1972436" y="255599"/>
            <a:ext cx="700443" cy="802262"/>
            <a:chOff x="1972436" y="255599"/>
            <a:chExt cx="700443" cy="80226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2436" y="255599"/>
              <a:ext cx="700443" cy="80226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9548226" y="2561193"/>
            <a:ext cx="796264" cy="912013"/>
            <a:chOff x="9548226" y="2561193"/>
            <a:chExt cx="796264" cy="91201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48226" y="2561193"/>
              <a:ext cx="796264" cy="91201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190219" y="2750831"/>
            <a:ext cx="3911435" cy="3438422"/>
            <a:chOff x="1190219" y="2750831"/>
            <a:chExt cx="3911435" cy="343842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0219" y="2750831"/>
              <a:ext cx="3911435" cy="343842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5204073" y="2561193"/>
            <a:ext cx="3690759" cy="3690759"/>
            <a:chOff x="5204073" y="2561193"/>
            <a:chExt cx="3690759" cy="3690759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04073" y="2561193"/>
              <a:ext cx="3690759" cy="369075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28705" y="6251953"/>
            <a:ext cx="3729102" cy="3543306"/>
            <a:chOff x="1428705" y="6251953"/>
            <a:chExt cx="3729102" cy="3543306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8705" y="6251953"/>
              <a:ext cx="3729102" cy="354330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5200788" y="6286596"/>
            <a:ext cx="3768795" cy="3273203"/>
            <a:chOff x="5200788" y="6286596"/>
            <a:chExt cx="3768795" cy="3273203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00788" y="6286596"/>
              <a:ext cx="3768795" cy="3273203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3024786" y="3488229"/>
            <a:ext cx="1117377" cy="618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700" kern="0" spc="-100" dirty="0" smtClean="0">
                <a:solidFill>
                  <a:srgbClr val="FFFFFF"/>
                </a:solidFill>
                <a:latin typeface="S-Core Dream 2 ExtraLight" pitchFamily="34" charset="0"/>
                <a:cs typeface="S-Core Dream 2 ExtraLight" pitchFamily="34" charset="0"/>
              </a:rPr>
              <a:t>01</a:t>
            </a:r>
            <a:endParaRPr lang="en-US" dirty="0"/>
          </a:p>
        </p:txBody>
      </p:sp>
      <p:sp>
        <p:nvSpPr>
          <p:cNvPr id="41" name="Object 41"/>
          <p:cNvSpPr txBox="1"/>
          <p:nvPr/>
        </p:nvSpPr>
        <p:spPr>
          <a:xfrm>
            <a:off x="1761650" y="4027563"/>
            <a:ext cx="3643650" cy="570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500" kern="0" spc="-100" dirty="0" smtClean="0">
                <a:solidFill>
                  <a:srgbClr val="FFFFFF"/>
                </a:solidFill>
                <a:latin typeface="S-Core Dream 6 Bold" pitchFamily="34" charset="0"/>
                <a:cs typeface="S-Core Dream 6 Bold" pitchFamily="34" charset="0"/>
              </a:rPr>
              <a:t>서비스명</a:t>
            </a:r>
            <a:endParaRPr lang="en-US" dirty="0"/>
          </a:p>
        </p:txBody>
      </p:sp>
      <p:sp>
        <p:nvSpPr>
          <p:cNvPr id="42" name="Object 42"/>
          <p:cNvSpPr txBox="1"/>
          <p:nvPr/>
        </p:nvSpPr>
        <p:spPr>
          <a:xfrm>
            <a:off x="596760" y="3547080"/>
            <a:ext cx="4991667" cy="2371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500" kern="0" spc="-100" dirty="0" smtClean="0">
                <a:solidFill>
                  <a:srgbClr val="000000"/>
                </a:solidFill>
                <a:latin typeface="AndongKaturiOTF" pitchFamily="34" charset="0"/>
                <a:cs typeface="AndongKaturiOTF" pitchFamily="34" charset="0"/>
              </a:rPr>
              <a:t>서비스대상</a:t>
            </a:r>
          </a:p>
          <a:p>
            <a:pPr algn="ctr"/>
            <a:r>
              <a:rPr lang="en-US" sz="2500" kern="0" spc="-100" dirty="0" smtClean="0">
                <a:solidFill>
                  <a:srgbClr val="000000"/>
                </a:solidFill>
                <a:latin typeface="AndongKaturiOTF" pitchFamily="34" charset="0"/>
                <a:cs typeface="AndongKaturiOTF" pitchFamily="34" charset="0"/>
              </a:rPr>
              <a:t>기준중위소득 160%이하</a:t>
            </a:r>
          </a:p>
          <a:p>
            <a:pPr algn="ctr"/>
            <a:r>
              <a:rPr lang="en-US" sz="2500" kern="0" spc="-100" dirty="0" smtClean="0">
                <a:solidFill>
                  <a:srgbClr val="000000"/>
                </a:solidFill>
                <a:latin typeface="AndongKaturiOTF" pitchFamily="34" charset="0"/>
                <a:cs typeface="AndongKaturiOTF" pitchFamily="34" charset="0"/>
              </a:rPr>
              <a:t>만 18세 이하 아동.청소년</a:t>
            </a:r>
            <a:endParaRPr lang="en-US" dirty="0"/>
          </a:p>
        </p:txBody>
      </p:sp>
      <p:sp>
        <p:nvSpPr>
          <p:cNvPr id="43" name="Object 43"/>
          <p:cNvSpPr txBox="1"/>
          <p:nvPr/>
        </p:nvSpPr>
        <p:spPr>
          <a:xfrm>
            <a:off x="4609698" y="3292189"/>
            <a:ext cx="4879508" cy="35335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kern="0" spc="-100" dirty="0" smtClean="0">
                <a:solidFill>
                  <a:srgbClr val="000000"/>
                </a:solidFill>
                <a:latin typeface="AndongKaturiOTF" pitchFamily="34" charset="0"/>
                <a:cs typeface="AndongKaturiOTF" pitchFamily="34" charset="0"/>
              </a:rPr>
              <a:t>서비스 내용</a:t>
            </a:r>
          </a:p>
          <a:p>
            <a:pPr algn="ctr"/>
            <a:r>
              <a:rPr lang="en-US" sz="2200" kern="0" spc="-100" dirty="0" smtClean="0">
                <a:solidFill>
                  <a:srgbClr val="000000"/>
                </a:solidFill>
                <a:latin typeface="AndongKaturiOTF" pitchFamily="34" charset="0"/>
                <a:cs typeface="AndongKaturiOTF" pitchFamily="34" charset="0"/>
              </a:rPr>
              <a:t>기본서비스: 언어,인지,놀이,</a:t>
            </a:r>
          </a:p>
          <a:p>
            <a:pPr algn="ctr"/>
            <a:r>
              <a:rPr lang="en-US" sz="2200" kern="0" spc="-100" dirty="0" smtClean="0">
                <a:solidFill>
                  <a:srgbClr val="000000"/>
                </a:solidFill>
                <a:latin typeface="AndongKaturiOTF" pitchFamily="34" charset="0"/>
                <a:cs typeface="AndongKaturiOTF" pitchFamily="34" charset="0"/>
              </a:rPr>
              <a:t>미술,음악,</a:t>
            </a:r>
          </a:p>
          <a:p>
            <a:pPr algn="ctr"/>
            <a:r>
              <a:rPr lang="en-US" sz="2200" kern="0" spc="-100" dirty="0" smtClean="0">
                <a:solidFill>
                  <a:srgbClr val="000000"/>
                </a:solidFill>
                <a:latin typeface="AndongKaturiOTF" pitchFamily="34" charset="0"/>
                <a:cs typeface="AndongKaturiOTF" pitchFamily="34" charset="0"/>
              </a:rPr>
              <a:t>심리상담 프로그램</a:t>
            </a:r>
          </a:p>
          <a:p>
            <a:pPr algn="ctr"/>
            <a:r>
              <a:rPr lang="en-US" sz="2200" kern="0" spc="-100" dirty="0" smtClean="0">
                <a:solidFill>
                  <a:srgbClr val="000000"/>
                </a:solidFill>
                <a:latin typeface="AndongKaturiOTF" pitchFamily="34" charset="0"/>
                <a:cs typeface="AndongKaturiOTF" pitchFamily="34" charset="0"/>
              </a:rPr>
              <a:t>서비스제공기간: 12개월</a:t>
            </a:r>
            <a:endParaRPr lang="en-US" dirty="0"/>
          </a:p>
        </p:txBody>
      </p:sp>
      <p:sp>
        <p:nvSpPr>
          <p:cNvPr id="44" name="Object 44"/>
          <p:cNvSpPr txBox="1"/>
          <p:nvPr/>
        </p:nvSpPr>
        <p:spPr>
          <a:xfrm>
            <a:off x="1138157" y="6612743"/>
            <a:ext cx="4310200" cy="40683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300" kern="0" spc="-1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서비스 가격: 월 20만원</a:t>
            </a:r>
          </a:p>
          <a:p>
            <a:pPr algn="ctr"/>
            <a:endParaRPr lang="en-US" sz="2300" kern="0" spc="-100" dirty="0" smtClean="0">
              <a:solidFill>
                <a:srgbClr val="FFFFFF"/>
              </a:solidFill>
              <a:latin typeface="AndongKaturiOTF" pitchFamily="34" charset="0"/>
              <a:cs typeface="AndongKaturiOTF" pitchFamily="34" charset="0"/>
            </a:endParaRPr>
          </a:p>
          <a:p>
            <a:pPr algn="ctr"/>
            <a:r>
              <a:rPr lang="en-US" sz="2300" kern="0" spc="-1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정부지원금</a:t>
            </a:r>
          </a:p>
          <a:p>
            <a:pPr algn="ctr"/>
            <a:r>
              <a:rPr lang="en-US" sz="2300" kern="0" spc="-1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 146,000원~182,000원</a:t>
            </a:r>
          </a:p>
          <a:p>
            <a:pPr algn="ctr"/>
            <a:r>
              <a:rPr lang="en-US" sz="2300" kern="0" spc="-1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본인부담금</a:t>
            </a:r>
          </a:p>
          <a:p>
            <a:pPr algn="ctr"/>
            <a:r>
              <a:rPr lang="en-US" sz="2300" kern="0" spc="-1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18,000원~54,000원</a:t>
            </a:r>
            <a:endParaRPr lang="en-US" dirty="0"/>
          </a:p>
        </p:txBody>
      </p:sp>
      <p:sp>
        <p:nvSpPr>
          <p:cNvPr id="45" name="Object 45"/>
          <p:cNvSpPr txBox="1"/>
          <p:nvPr/>
        </p:nvSpPr>
        <p:spPr>
          <a:xfrm>
            <a:off x="-2609316" y="-206147"/>
            <a:ext cx="15655897" cy="3742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500" kern="0" spc="-300" dirty="0" smtClean="0">
                <a:solidFill>
                  <a:srgbClr val="2E3D86"/>
                </a:solidFill>
                <a:latin typeface="AndongKaturiOTF" pitchFamily="34" charset="0"/>
                <a:cs typeface="AndongKaturiOTF" pitchFamily="34" charset="0"/>
              </a:rPr>
              <a:t>아동,청소년 심리지원</a:t>
            </a:r>
          </a:p>
          <a:p>
            <a:pPr algn="ctr"/>
            <a:r>
              <a:rPr lang="en-US" sz="7500" kern="0" spc="-300" dirty="0" smtClean="0">
                <a:solidFill>
                  <a:srgbClr val="2E3D86"/>
                </a:solidFill>
                <a:latin typeface="AndongKaturiOTF" pitchFamily="34" charset="0"/>
                <a:cs typeface="AndongKaturiOTF" pitchFamily="34" charset="0"/>
              </a:rPr>
              <a:t>서비스</a:t>
            </a:r>
            <a:endParaRPr lang="en-US" dirty="0"/>
          </a:p>
        </p:txBody>
      </p:sp>
      <p:sp>
        <p:nvSpPr>
          <p:cNvPr id="46" name="Object 46"/>
          <p:cNvSpPr txBox="1"/>
          <p:nvPr/>
        </p:nvSpPr>
        <p:spPr>
          <a:xfrm>
            <a:off x="4668408" y="6804619"/>
            <a:ext cx="4527268" cy="25996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700" kern="0" spc="-1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신청방법</a:t>
            </a:r>
          </a:p>
          <a:p>
            <a:pPr algn="ctr"/>
            <a:r>
              <a:rPr lang="en-US" sz="2700" kern="0" spc="-1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주소지 관할 읍,면,동</a:t>
            </a:r>
          </a:p>
          <a:p>
            <a:pPr algn="ctr"/>
            <a:r>
              <a:rPr lang="en-US" sz="2700" kern="0" spc="-1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행정복지센터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D4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22697" y="2917049"/>
            <a:ext cx="10970038" cy="7877914"/>
            <a:chOff x="-422697" y="2917049"/>
            <a:chExt cx="10970038" cy="78779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-405379" y="2917049"/>
              <a:ext cx="10935402" cy="2023049"/>
              <a:chOff x="-405379" y="2917049"/>
              <a:chExt cx="10935402" cy="2023049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405379" y="2917049"/>
                <a:ext cx="10935402" cy="2023049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422697" y="4430358"/>
              <a:ext cx="10970038" cy="6364605"/>
              <a:chOff x="-422697" y="4430358"/>
              <a:chExt cx="10970038" cy="636460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422697" y="4430358"/>
                <a:ext cx="10970038" cy="6364605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-3504410" y="80874"/>
            <a:ext cx="14051751" cy="1932116"/>
            <a:chOff x="-3504410" y="80874"/>
            <a:chExt cx="14051751" cy="193211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504410" y="80874"/>
              <a:ext cx="14051751" cy="193211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034255" y="2510427"/>
            <a:ext cx="16122705" cy="2216872"/>
            <a:chOff x="9034255" y="2510427"/>
            <a:chExt cx="16122705" cy="221687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34255" y="2510427"/>
              <a:ext cx="16122705" cy="221687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15266892" y="2012990"/>
            <a:ext cx="16679538" cy="2293436"/>
            <a:chOff x="-15266892" y="2012990"/>
            <a:chExt cx="16679538" cy="229343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5266892" y="2012990"/>
              <a:ext cx="16679538" cy="229343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64215" y="3523123"/>
            <a:ext cx="7557284" cy="2100081"/>
            <a:chOff x="1364215" y="3523123"/>
            <a:chExt cx="7557284" cy="210008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4215" y="3523123"/>
              <a:ext cx="7557284" cy="210008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-398643" y="-55295"/>
            <a:ext cx="11083000" cy="32633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100" kern="0" spc="-300" dirty="0" smtClean="0">
                <a:solidFill>
                  <a:srgbClr val="FD6F22"/>
                </a:solidFill>
                <a:latin typeface="AndongKaturiOTF" pitchFamily="34" charset="0"/>
                <a:cs typeface="AndongKaturiOTF" pitchFamily="34" charset="0"/>
              </a:rPr>
              <a:t>아동.청소년 비전형성</a:t>
            </a:r>
          </a:p>
          <a:p>
            <a:pPr algn="ctr"/>
            <a:r>
              <a:rPr lang="en-US" sz="7100" kern="0" spc="-300" dirty="0" smtClean="0">
                <a:solidFill>
                  <a:srgbClr val="FD6F22"/>
                </a:solidFill>
                <a:latin typeface="AndongKaturiOTF" pitchFamily="34" charset="0"/>
                <a:cs typeface="AndongKaturiOTF" pitchFamily="34" charset="0"/>
              </a:rPr>
              <a:t>지원서비스</a:t>
            </a:r>
            <a:endParaRPr lang="en-US" dirty="0"/>
          </a:p>
        </p:txBody>
      </p:sp>
      <p:grpSp>
        <p:nvGrpSpPr>
          <p:cNvPr id="1008" name="그룹 1008"/>
          <p:cNvGrpSpPr/>
          <p:nvPr/>
        </p:nvGrpSpPr>
        <p:grpSpPr>
          <a:xfrm>
            <a:off x="1448524" y="3159708"/>
            <a:ext cx="7027009" cy="365404"/>
            <a:chOff x="1448524" y="3159708"/>
            <a:chExt cx="7027009" cy="36540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8524" y="3159708"/>
              <a:ext cx="7027009" cy="36540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526358" y="6854958"/>
            <a:ext cx="899386" cy="899386"/>
            <a:chOff x="6526358" y="6854958"/>
            <a:chExt cx="899386" cy="8993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6358" y="6854958"/>
              <a:ext cx="899386" cy="89938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994494" y="-113933"/>
            <a:ext cx="846803" cy="969898"/>
            <a:chOff x="1994494" y="-113933"/>
            <a:chExt cx="846803" cy="969898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4494" y="-113933"/>
              <a:ext cx="846803" cy="96989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131789" y="2005412"/>
            <a:ext cx="902466" cy="1033652"/>
            <a:chOff x="8131789" y="2005412"/>
            <a:chExt cx="902466" cy="1033652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31789" y="2005412"/>
              <a:ext cx="902466" cy="103365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279131" y="2336369"/>
            <a:ext cx="700443" cy="802262"/>
            <a:chOff x="1279131" y="2336369"/>
            <a:chExt cx="700443" cy="802262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9131" y="2336369"/>
              <a:ext cx="700443" cy="802262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249231" y="3705396"/>
            <a:ext cx="3806023" cy="3053359"/>
            <a:chOff x="1249231" y="3705396"/>
            <a:chExt cx="3806023" cy="3053359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49231" y="3705396"/>
              <a:ext cx="3806023" cy="3053359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5142857" y="3705396"/>
            <a:ext cx="3896349" cy="3053359"/>
            <a:chOff x="5142857" y="3705396"/>
            <a:chExt cx="3896349" cy="3053359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42857" y="3705396"/>
              <a:ext cx="3896349" cy="305335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4177773" y="3418471"/>
            <a:ext cx="5790506" cy="39780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/>
          </a:p>
          <a:p>
            <a:pPr algn="ctr"/>
            <a:r>
              <a:rPr lang="en-US" sz="3000" kern="0" spc="-200" dirty="0" smtClean="0">
                <a:solidFill>
                  <a:srgbClr val="515050"/>
                </a:solidFill>
                <a:latin typeface="AndongKaturiOTF" pitchFamily="34" charset="0"/>
                <a:cs typeface="AndongKaturiOTF" pitchFamily="34" charset="0"/>
              </a:rPr>
              <a:t>서비스 내용</a:t>
            </a:r>
          </a:p>
          <a:p>
            <a:pPr algn="ctr"/>
            <a:endParaRPr lang="en-US" sz="3000" kern="0" spc="-200" dirty="0" smtClean="0">
              <a:solidFill>
                <a:srgbClr val="515050"/>
              </a:solidFill>
              <a:latin typeface="AndongKaturiOTF" pitchFamily="34" charset="0"/>
              <a:cs typeface="AndongKaturiOTF" pitchFamily="34" charset="0"/>
            </a:endParaRPr>
          </a:p>
          <a:p>
            <a:pPr algn="ctr"/>
            <a:r>
              <a:rPr lang="en-US" sz="3000" kern="0" spc="-200" dirty="0" smtClean="0">
                <a:solidFill>
                  <a:srgbClr val="515050"/>
                </a:solidFill>
                <a:latin typeface="AndongKaturiOTF" pitchFamily="34" charset="0"/>
                <a:cs typeface="AndongKaturiOTF" pitchFamily="34" charset="0"/>
              </a:rPr>
              <a:t>비전형성서비스,</a:t>
            </a:r>
          </a:p>
          <a:p>
            <a:pPr algn="ctr"/>
            <a:r>
              <a:rPr lang="en-US" sz="3000" kern="0" spc="-200" dirty="0" smtClean="0">
                <a:solidFill>
                  <a:srgbClr val="515050"/>
                </a:solidFill>
                <a:latin typeface="AndongKaturiOTF" pitchFamily="34" charset="0"/>
                <a:cs typeface="AndongKaturiOTF" pitchFamily="34" charset="0"/>
              </a:rPr>
              <a:t>진로직업체험 등</a:t>
            </a:r>
          </a:p>
          <a:p>
            <a:pPr algn="ctr"/>
            <a:r>
              <a:rPr lang="en-US" sz="3000" kern="0" spc="-200" dirty="0" smtClean="0">
                <a:solidFill>
                  <a:srgbClr val="515050"/>
                </a:solidFill>
                <a:latin typeface="AndongKaturiOTF" pitchFamily="34" charset="0"/>
                <a:cs typeface="AndongKaturiOTF" pitchFamily="34" charset="0"/>
              </a:rPr>
              <a:t>서비스 제공기간:12개월</a:t>
            </a:r>
            <a:endParaRPr lang="en-US" dirty="0"/>
          </a:p>
        </p:txBody>
      </p:sp>
      <p:grpSp>
        <p:nvGrpSpPr>
          <p:cNvPr id="1015" name="그룹 1015"/>
          <p:cNvGrpSpPr/>
          <p:nvPr/>
        </p:nvGrpSpPr>
        <p:grpSpPr>
          <a:xfrm>
            <a:off x="1249231" y="6961008"/>
            <a:ext cx="3806023" cy="3053359"/>
            <a:chOff x="1249231" y="6961008"/>
            <a:chExt cx="3806023" cy="3053359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49231" y="6961008"/>
              <a:ext cx="3806023" cy="3053359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5257507" y="6961008"/>
            <a:ext cx="3821598" cy="3053359"/>
            <a:chOff x="5257507" y="6961008"/>
            <a:chExt cx="3821598" cy="3053359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57507" y="6961008"/>
              <a:ext cx="3821598" cy="3053359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8700793" y="8487687"/>
            <a:ext cx="1584921" cy="1584921"/>
            <a:chOff x="8700793" y="8487687"/>
            <a:chExt cx="1584921" cy="1584921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00793" y="8487687"/>
              <a:ext cx="1584921" cy="1584921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-127660" y="8371741"/>
            <a:ext cx="1757012" cy="1757012"/>
            <a:chOff x="-127660" y="8371741"/>
            <a:chExt cx="1757012" cy="1757012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-127660" y="8371741"/>
              <a:ext cx="1757012" cy="1757012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534271" y="3881927"/>
            <a:ext cx="5270257" cy="28668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kern="0" spc="-200" dirty="0" smtClean="0">
                <a:solidFill>
                  <a:srgbClr val="86543E"/>
                </a:solidFill>
                <a:latin typeface="AndongKaturiOTF" pitchFamily="34" charset="0"/>
                <a:cs typeface="AndongKaturiOTF" pitchFamily="34" charset="0"/>
              </a:rPr>
              <a:t>서비스대상</a:t>
            </a:r>
          </a:p>
          <a:p>
            <a:pPr algn="ctr"/>
            <a:endParaRPr lang="en-US" sz="3000" kern="0" spc="-200" dirty="0" smtClean="0">
              <a:solidFill>
                <a:srgbClr val="86543E"/>
              </a:solidFill>
              <a:latin typeface="AndongKaturiOTF" pitchFamily="34" charset="0"/>
              <a:cs typeface="AndongKaturiOTF" pitchFamily="34" charset="0"/>
            </a:endParaRPr>
          </a:p>
          <a:p>
            <a:pPr algn="ctr"/>
            <a:r>
              <a:rPr lang="en-US" sz="3000" kern="0" spc="-200" dirty="0" smtClean="0">
                <a:solidFill>
                  <a:srgbClr val="86543E"/>
                </a:solidFill>
                <a:latin typeface="AndongKaturiOTF" pitchFamily="34" charset="0"/>
                <a:cs typeface="AndongKaturiOTF" pitchFamily="34" charset="0"/>
              </a:rPr>
              <a:t>기준중위소득 140%이하</a:t>
            </a:r>
          </a:p>
          <a:p>
            <a:pPr algn="ctr"/>
            <a:r>
              <a:rPr lang="en-US" sz="3000" kern="0" spc="-200" dirty="0" smtClean="0">
                <a:solidFill>
                  <a:srgbClr val="86543E"/>
                </a:solidFill>
                <a:latin typeface="AndongKaturiOTF" pitchFamily="34" charset="0"/>
                <a:cs typeface="AndongKaturiOTF" pitchFamily="34" charset="0"/>
              </a:rPr>
              <a:t>만 7세~18세 아동,청소년</a:t>
            </a:r>
            <a:endParaRPr lang="en-US" dirty="0"/>
          </a:p>
        </p:txBody>
      </p:sp>
      <p:sp>
        <p:nvSpPr>
          <p:cNvPr id="58" name="Object 58"/>
          <p:cNvSpPr txBox="1"/>
          <p:nvPr/>
        </p:nvSpPr>
        <p:spPr>
          <a:xfrm>
            <a:off x="620182" y="6758755"/>
            <a:ext cx="5149454" cy="47514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/>
          </a:p>
          <a:p>
            <a:pPr algn="ctr"/>
            <a:r>
              <a:rPr lang="en-US" sz="2700" dirty="0" smtClean="0">
                <a:solidFill>
                  <a:srgbClr val="515050"/>
                </a:solidFill>
                <a:latin typeface="AndongKaturiOTF" pitchFamily="34" charset="0"/>
                <a:cs typeface="AndongKaturiOTF" pitchFamily="34" charset="0"/>
              </a:rPr>
              <a:t>서비스 가격: 월 16만원</a:t>
            </a:r>
          </a:p>
          <a:p>
            <a:pPr algn="ctr"/>
            <a:r>
              <a:rPr lang="en-US" sz="2700" dirty="0" smtClean="0">
                <a:solidFill>
                  <a:srgbClr val="515050"/>
                </a:solidFill>
                <a:latin typeface="AndongKaturiOTF" pitchFamily="34" charset="0"/>
                <a:cs typeface="AndongKaturiOTF" pitchFamily="34" charset="0"/>
              </a:rPr>
              <a:t>(등급별 상이)</a:t>
            </a:r>
          </a:p>
          <a:p>
            <a:pPr algn="ctr"/>
            <a:endParaRPr lang="en-US" sz="2700" dirty="0" smtClean="0">
              <a:solidFill>
                <a:srgbClr val="515050"/>
              </a:solidFill>
              <a:latin typeface="AndongKaturiOTF" pitchFamily="34" charset="0"/>
              <a:cs typeface="AndongKaturiOTF" pitchFamily="34" charset="0"/>
            </a:endParaRPr>
          </a:p>
          <a:p>
            <a:pPr algn="ctr"/>
            <a:r>
              <a:rPr lang="en-US" sz="2600" dirty="0" smtClean="0">
                <a:solidFill>
                  <a:srgbClr val="515050"/>
                </a:solidFill>
                <a:latin typeface="AndongKaturiOTF" pitchFamily="34" charset="0"/>
                <a:cs typeface="AndongKaturiOTF" pitchFamily="34" charset="0"/>
              </a:rPr>
              <a:t>정부지원금: </a:t>
            </a:r>
          </a:p>
          <a:p>
            <a:pPr algn="ctr"/>
            <a:r>
              <a:rPr lang="en-US" sz="2600" dirty="0" smtClean="0">
                <a:solidFill>
                  <a:srgbClr val="515050"/>
                </a:solidFill>
                <a:latin typeface="AndongKaturiOTF" pitchFamily="34" charset="0"/>
                <a:cs typeface="AndongKaturiOTF" pitchFamily="34" charset="0"/>
              </a:rPr>
              <a:t>132,000원~146,000원</a:t>
            </a:r>
          </a:p>
          <a:p>
            <a:pPr algn="ctr"/>
            <a:r>
              <a:rPr lang="en-US" sz="2600" dirty="0" smtClean="0">
                <a:solidFill>
                  <a:srgbClr val="515050"/>
                </a:solidFill>
                <a:latin typeface="AndongKaturiOTF" pitchFamily="34" charset="0"/>
                <a:cs typeface="AndongKaturiOTF" pitchFamily="34" charset="0"/>
              </a:rPr>
              <a:t>본인부담금</a:t>
            </a:r>
          </a:p>
          <a:p>
            <a:pPr algn="ctr"/>
            <a:r>
              <a:rPr lang="en-US" sz="2600" dirty="0" smtClean="0">
                <a:solidFill>
                  <a:srgbClr val="515050"/>
                </a:solidFill>
                <a:latin typeface="AndongKaturiOTF" pitchFamily="34" charset="0"/>
                <a:cs typeface="AndongKaturiOTF" pitchFamily="34" charset="0"/>
              </a:rPr>
              <a:t>14,000원~28,000원</a:t>
            </a:r>
            <a:endParaRPr lang="en-US" dirty="0"/>
          </a:p>
        </p:txBody>
      </p:sp>
      <p:sp>
        <p:nvSpPr>
          <p:cNvPr id="59" name="Object 59"/>
          <p:cNvSpPr txBox="1"/>
          <p:nvPr/>
        </p:nvSpPr>
        <p:spPr>
          <a:xfrm>
            <a:off x="4928074" y="7304651"/>
            <a:ext cx="4527268" cy="29530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100" kern="0" spc="-1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신청방법</a:t>
            </a:r>
          </a:p>
          <a:p>
            <a:pPr algn="ctr"/>
            <a:r>
              <a:rPr lang="en-US" sz="3100" kern="0" spc="-1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주소지 관할 읍,면,동</a:t>
            </a:r>
          </a:p>
          <a:p>
            <a:pPr algn="ctr"/>
            <a:r>
              <a:rPr lang="en-US" sz="3100" kern="0" spc="-1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행정복지센터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768034" y="176112"/>
            <a:ext cx="14051751" cy="1932116"/>
            <a:chOff x="-2768034" y="176112"/>
            <a:chExt cx="14051751" cy="193211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768034" y="176112"/>
              <a:ext cx="14051751" cy="193211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381550" y="1277212"/>
            <a:ext cx="15571770" cy="2141118"/>
            <a:chOff x="-14381550" y="1277212"/>
            <a:chExt cx="15571770" cy="214111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381550" y="1277212"/>
              <a:ext cx="15571770" cy="214111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75838" y="6233645"/>
            <a:ext cx="13558419" cy="1864283"/>
            <a:chOff x="-75838" y="6233645"/>
            <a:chExt cx="13558419" cy="186428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5838" y="6233645"/>
              <a:ext cx="13558419" cy="186428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598863" y="8667593"/>
            <a:ext cx="11483441" cy="2124437"/>
            <a:chOff x="-598863" y="8667593"/>
            <a:chExt cx="11483441" cy="212443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598863" y="8667593"/>
              <a:ext cx="11483441" cy="212443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45017" y="5469945"/>
            <a:ext cx="4407364" cy="1915437"/>
            <a:chOff x="545017" y="5469945"/>
            <a:chExt cx="4407364" cy="191543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5017" y="5469945"/>
              <a:ext cx="4407364" cy="191543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652565" y="7682310"/>
            <a:ext cx="6806494" cy="2603404"/>
            <a:chOff x="1652565" y="7682310"/>
            <a:chExt cx="6806494" cy="260340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2565" y="7682310"/>
              <a:ext cx="6806494" cy="260340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500557" y="61827"/>
            <a:ext cx="846803" cy="969898"/>
            <a:chOff x="2500557" y="61827"/>
            <a:chExt cx="846803" cy="96989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0557" y="61827"/>
              <a:ext cx="846803" cy="96989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892139" y="2362608"/>
            <a:ext cx="1022949" cy="1171650"/>
            <a:chOff x="8892139" y="2362608"/>
            <a:chExt cx="1022949" cy="117165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92139" y="2362608"/>
              <a:ext cx="1022949" cy="117165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94796" y="3545839"/>
            <a:ext cx="700443" cy="802262"/>
            <a:chOff x="194796" y="3545839"/>
            <a:chExt cx="700443" cy="80226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4796" y="3545839"/>
              <a:ext cx="700443" cy="80226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58255" y="545608"/>
            <a:ext cx="9769204" cy="31833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900" kern="0" spc="-300" dirty="0" smtClean="0">
                <a:solidFill>
                  <a:srgbClr val="85BCCA"/>
                </a:solidFill>
                <a:latin typeface="AndongKaturiOTF" pitchFamily="34" charset="0"/>
                <a:cs typeface="AndongKaturiOTF" pitchFamily="34" charset="0"/>
              </a:rPr>
              <a:t>노인맞춤형 운동처방</a:t>
            </a:r>
          </a:p>
          <a:p>
            <a:pPr algn="ctr"/>
            <a:r>
              <a:rPr lang="en-US" sz="6900" kern="0" spc="-300" dirty="0" smtClean="0">
                <a:solidFill>
                  <a:srgbClr val="85BCCA"/>
                </a:solidFill>
                <a:latin typeface="AndongKaturiOTF" pitchFamily="34" charset="0"/>
                <a:cs typeface="AndongKaturiOTF" pitchFamily="34" charset="0"/>
              </a:rPr>
              <a:t>서비스</a:t>
            </a:r>
            <a:endParaRPr lang="en-US" dirty="0"/>
          </a:p>
        </p:txBody>
      </p:sp>
      <p:grpSp>
        <p:nvGrpSpPr>
          <p:cNvPr id="1010" name="그룹 1010"/>
          <p:cNvGrpSpPr/>
          <p:nvPr/>
        </p:nvGrpSpPr>
        <p:grpSpPr>
          <a:xfrm>
            <a:off x="545017" y="3410786"/>
            <a:ext cx="4407364" cy="1874629"/>
            <a:chOff x="545017" y="3410786"/>
            <a:chExt cx="4407364" cy="187462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5017" y="3410786"/>
              <a:ext cx="4407364" cy="187462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-109150" y="3534258"/>
            <a:ext cx="5846929" cy="23710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400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서비스 대상</a:t>
            </a:r>
          </a:p>
          <a:p>
            <a:pPr algn="ctr"/>
            <a:endParaRPr lang="en-US" sz="3400" dirty="0" smtClean="0">
              <a:solidFill>
                <a:srgbClr val="292929"/>
              </a:solidFill>
              <a:latin typeface="AndongKaturiOTF" pitchFamily="34" charset="0"/>
              <a:cs typeface="AndongKaturiOTF" pitchFamily="34" charset="0"/>
            </a:endParaRPr>
          </a:p>
          <a:p>
            <a:pPr algn="ctr"/>
            <a:r>
              <a:rPr lang="en-US" sz="2500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기준중위소득 140%이하</a:t>
            </a:r>
          </a:p>
          <a:p>
            <a:pPr algn="ctr"/>
            <a:r>
              <a:rPr lang="en-US" sz="2500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또는 기초연금수급자 만65세이상</a:t>
            </a:r>
            <a:endParaRPr lang="en-US" dirty="0"/>
          </a:p>
        </p:txBody>
      </p:sp>
      <p:grpSp>
        <p:nvGrpSpPr>
          <p:cNvPr id="1011" name="그룹 1011"/>
          <p:cNvGrpSpPr/>
          <p:nvPr/>
        </p:nvGrpSpPr>
        <p:grpSpPr>
          <a:xfrm>
            <a:off x="5331429" y="3418406"/>
            <a:ext cx="4131986" cy="1874629"/>
            <a:chOff x="5331429" y="3418406"/>
            <a:chExt cx="4131986" cy="1874629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31429" y="3418406"/>
              <a:ext cx="4131986" cy="187462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5331429" y="5574597"/>
            <a:ext cx="4407364" cy="1915437"/>
            <a:chOff x="5331429" y="5574597"/>
            <a:chExt cx="4407364" cy="191543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1429" y="5574597"/>
              <a:ext cx="4407364" cy="1915437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2580737" y="2559819"/>
            <a:ext cx="9573578" cy="41614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/>
          </a:p>
          <a:p>
            <a:pPr algn="ctr"/>
            <a:endParaRPr/>
          </a:p>
          <a:p>
            <a:pPr algn="ctr"/>
            <a:r>
              <a:rPr lang="en-US" sz="3400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서비스 가격: 월 16만원</a:t>
            </a:r>
          </a:p>
          <a:p>
            <a:pPr algn="ctr"/>
            <a:r>
              <a:rPr lang="en-US" sz="2500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(등급별 상이)</a:t>
            </a:r>
          </a:p>
          <a:p>
            <a:pPr algn="ctr"/>
            <a:endParaRPr lang="en-US" sz="2500" dirty="0" smtClean="0">
              <a:solidFill>
                <a:srgbClr val="292929"/>
              </a:solidFill>
              <a:latin typeface="AndongKaturiOTF" pitchFamily="34" charset="0"/>
              <a:cs typeface="AndongKaturiOTF" pitchFamily="34" charset="0"/>
            </a:endParaRPr>
          </a:p>
          <a:p>
            <a:pPr algn="ctr"/>
            <a:r>
              <a:rPr lang="en-US" sz="2500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정부지원금: 150,000원</a:t>
            </a:r>
          </a:p>
          <a:p>
            <a:pPr algn="ctr"/>
            <a:r>
              <a:rPr lang="en-US" sz="2500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본인부담금: 10,000원</a:t>
            </a:r>
            <a:endParaRPr lang="en-US" dirty="0"/>
          </a:p>
        </p:txBody>
      </p:sp>
      <p:sp>
        <p:nvSpPr>
          <p:cNvPr id="41" name="Object 41"/>
          <p:cNvSpPr txBox="1"/>
          <p:nvPr/>
        </p:nvSpPr>
        <p:spPr>
          <a:xfrm>
            <a:off x="-901972" y="5282536"/>
            <a:ext cx="7253795" cy="2853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/>
          </a:p>
          <a:p>
            <a:pPr algn="ctr"/>
            <a:r>
              <a:rPr lang="en-US" sz="3400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서비스 내용</a:t>
            </a:r>
          </a:p>
          <a:p>
            <a:pPr algn="ctr"/>
            <a:endParaRPr lang="en-US" sz="3400" dirty="0" smtClean="0">
              <a:solidFill>
                <a:srgbClr val="292929"/>
              </a:solidFill>
              <a:latin typeface="AndongKaturiOTF" pitchFamily="34" charset="0"/>
              <a:cs typeface="AndongKaturiOTF" pitchFamily="34" charset="0"/>
            </a:endParaRPr>
          </a:p>
          <a:p>
            <a:pPr algn="ctr"/>
            <a:r>
              <a:rPr lang="en-US" sz="2500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건강상태 점검 및운동 프로그램 실시</a:t>
            </a:r>
          </a:p>
          <a:p>
            <a:pPr algn="ctr"/>
            <a:r>
              <a:rPr lang="en-US" sz="2500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서비스 제공기간: 12개월</a:t>
            </a:r>
            <a:endParaRPr lang="en-US" dirty="0"/>
          </a:p>
        </p:txBody>
      </p:sp>
      <p:sp>
        <p:nvSpPr>
          <p:cNvPr id="42" name="Object 42"/>
          <p:cNvSpPr txBox="1"/>
          <p:nvPr/>
        </p:nvSpPr>
        <p:spPr>
          <a:xfrm>
            <a:off x="5271477" y="5714928"/>
            <a:ext cx="4527268" cy="25056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100" kern="0" spc="-100" dirty="0" smtClean="0">
                <a:solidFill>
                  <a:srgbClr val="000000"/>
                </a:solidFill>
                <a:latin typeface="AndongKaturiOTF" pitchFamily="34" charset="0"/>
                <a:cs typeface="AndongKaturiOTF" pitchFamily="34" charset="0"/>
              </a:rPr>
              <a:t>신청방법</a:t>
            </a:r>
          </a:p>
          <a:p>
            <a:pPr algn="ctr"/>
            <a:r>
              <a:rPr lang="en-US" sz="3100" kern="0" spc="-100" dirty="0" smtClean="0">
                <a:solidFill>
                  <a:srgbClr val="000000"/>
                </a:solidFill>
                <a:latin typeface="AndongKaturiOTF" pitchFamily="34" charset="0"/>
                <a:cs typeface="AndongKaturiOTF" pitchFamily="34" charset="0"/>
              </a:rPr>
              <a:t>주소지 관할 읍,면,동행정복지센터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B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7656" y="3530066"/>
            <a:ext cx="10943522" cy="2247742"/>
            <a:chOff x="137656" y="3530066"/>
            <a:chExt cx="10943522" cy="224774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656" y="3530066"/>
              <a:ext cx="10943522" cy="224774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30950" y="5703057"/>
            <a:ext cx="10947614" cy="5599501"/>
            <a:chOff x="-330950" y="5703057"/>
            <a:chExt cx="10947614" cy="559950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30950" y="5703057"/>
              <a:ext cx="10947614" cy="55995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3435086" y="193940"/>
            <a:ext cx="14051751" cy="1932116"/>
            <a:chOff x="-3435086" y="193940"/>
            <a:chExt cx="14051751" cy="193211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435086" y="193940"/>
              <a:ext cx="14051751" cy="193211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034255" y="2510427"/>
            <a:ext cx="16122705" cy="2216872"/>
            <a:chOff x="9034255" y="2510427"/>
            <a:chExt cx="16122705" cy="221687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34255" y="2510427"/>
              <a:ext cx="16122705" cy="221687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5266892" y="2012990"/>
            <a:ext cx="16679538" cy="2293436"/>
            <a:chOff x="-15266892" y="2012990"/>
            <a:chExt cx="16679538" cy="229343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5266892" y="2012990"/>
              <a:ext cx="16679538" cy="229343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994494" y="-113933"/>
            <a:ext cx="846803" cy="969898"/>
            <a:chOff x="1994494" y="-113933"/>
            <a:chExt cx="846803" cy="9698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94494" y="-113933"/>
              <a:ext cx="846803" cy="96989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118506" y="2126056"/>
            <a:ext cx="902466" cy="1033652"/>
            <a:chOff x="7118506" y="2126056"/>
            <a:chExt cx="902466" cy="103365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8506" y="2126056"/>
              <a:ext cx="902466" cy="103365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94051" y="2583852"/>
            <a:ext cx="700443" cy="802262"/>
            <a:chOff x="1294051" y="2583852"/>
            <a:chExt cx="700443" cy="80226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4051" y="2583852"/>
              <a:ext cx="700443" cy="80226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12646" y="3347364"/>
            <a:ext cx="7027009" cy="365404"/>
            <a:chOff x="1412646" y="3347364"/>
            <a:chExt cx="7027009" cy="36540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12646" y="3347364"/>
              <a:ext cx="7027009" cy="36540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-5686973" y="578311"/>
            <a:ext cx="14051751" cy="1903416"/>
            <a:chOff x="-5686973" y="578311"/>
            <a:chExt cx="14051751" cy="190341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5686973" y="578311"/>
              <a:ext cx="14051751" cy="190341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174450" y="4524281"/>
            <a:ext cx="3835202" cy="2536955"/>
            <a:chOff x="1174450" y="4524281"/>
            <a:chExt cx="3835202" cy="2536955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74450" y="4524281"/>
              <a:ext cx="3835202" cy="2536955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78551" y="4524281"/>
            <a:ext cx="5492999" cy="30403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/>
          </a:p>
          <a:p>
            <a:pPr algn="ctr"/>
            <a:r>
              <a:rPr lang="en-US" sz="3300" b="1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서비스 대상</a:t>
            </a:r>
          </a:p>
          <a:p>
            <a:pPr algn="ctr"/>
            <a:endParaRPr lang="en-US" sz="3300" b="1" dirty="0" smtClean="0">
              <a:solidFill>
                <a:srgbClr val="292929"/>
              </a:solidFill>
              <a:latin typeface="AndongKaturiOTF" pitchFamily="34" charset="0"/>
              <a:cs typeface="AndongKaturiOTF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소득기준 없음</a:t>
            </a:r>
          </a:p>
          <a:p>
            <a:pPr algn="ctr"/>
            <a:r>
              <a:rPr lang="en-US" sz="2400" b="1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만 24세 이하 장애아동. 청소년</a:t>
            </a:r>
            <a:endParaRPr lang="en-US" dirty="0"/>
          </a:p>
        </p:txBody>
      </p:sp>
      <p:grpSp>
        <p:nvGrpSpPr>
          <p:cNvPr id="1012" name="그룹 1012"/>
          <p:cNvGrpSpPr/>
          <p:nvPr/>
        </p:nvGrpSpPr>
        <p:grpSpPr>
          <a:xfrm>
            <a:off x="5230083" y="4459585"/>
            <a:ext cx="3835202" cy="2536955"/>
            <a:chOff x="5230083" y="4459585"/>
            <a:chExt cx="3835202" cy="253695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30083" y="4459585"/>
              <a:ext cx="3835202" cy="2536955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205480" y="7132074"/>
            <a:ext cx="3835202" cy="2536955"/>
            <a:chOff x="1205480" y="7132074"/>
            <a:chExt cx="3835202" cy="2536955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5480" y="7132074"/>
              <a:ext cx="3835202" cy="25369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5245033" y="7132074"/>
            <a:ext cx="3835202" cy="2536955"/>
            <a:chOff x="5245033" y="7132074"/>
            <a:chExt cx="3835202" cy="253695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45033" y="7132074"/>
              <a:ext cx="3835202" cy="2536955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4372007" y="4306426"/>
            <a:ext cx="5492999" cy="3578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/>
          </a:p>
          <a:p>
            <a:pPr algn="ctr"/>
            <a:r>
              <a:rPr lang="en-US" sz="3300" b="1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서비스 내용</a:t>
            </a:r>
          </a:p>
          <a:p>
            <a:pPr algn="ctr"/>
            <a:endParaRPr lang="en-US" sz="3300" b="1" dirty="0" smtClean="0">
              <a:solidFill>
                <a:srgbClr val="292929"/>
              </a:solidFill>
              <a:latin typeface="AndongKaturiOTF" pitchFamily="34" charset="0"/>
              <a:cs typeface="AndongKaturiOTF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보조기기 대여 및 성장단계 맞춤지원</a:t>
            </a:r>
          </a:p>
          <a:p>
            <a:pPr algn="ctr"/>
            <a:r>
              <a:rPr lang="en-US" sz="2400" b="1" dirty="0" smtClean="0">
                <a:solidFill>
                  <a:srgbClr val="292929"/>
                </a:solidFill>
                <a:latin typeface="AndongKaturiOTF" pitchFamily="34" charset="0"/>
                <a:cs typeface="AndongKaturiOTF" pitchFamily="34" charset="0"/>
              </a:rPr>
              <a:t>서비스제공기간: 12개월</a:t>
            </a:r>
            <a:endParaRPr lang="en-US" dirty="0"/>
          </a:p>
        </p:txBody>
      </p:sp>
      <p:sp>
        <p:nvSpPr>
          <p:cNvPr id="46" name="Object 46"/>
          <p:cNvSpPr txBox="1"/>
          <p:nvPr/>
        </p:nvSpPr>
        <p:spPr>
          <a:xfrm>
            <a:off x="348653" y="6670314"/>
            <a:ext cx="5492999" cy="4372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/>
          </a:p>
          <a:p>
            <a:pPr algn="ctr"/>
            <a:endParaRPr/>
          </a:p>
          <a:p>
            <a:pPr algn="ctr"/>
            <a:r>
              <a:rPr lang="en-US" sz="33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서비스 가격: </a:t>
            </a:r>
            <a:r>
              <a:rPr lang="en-US" sz="31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월 12만원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(등급별 상이)</a:t>
            </a:r>
          </a:p>
          <a:p>
            <a:pPr algn="ctr"/>
            <a:endParaRPr lang="en-US" sz="2400" dirty="0" smtClean="0">
              <a:solidFill>
                <a:srgbClr val="FFFFFF"/>
              </a:solidFill>
              <a:latin typeface="AndongKaturiOTF" pitchFamily="34" charset="0"/>
              <a:cs typeface="AndongKaturiOTF" pitchFamily="34" charset="0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정부지원금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84,000원~108,000원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본인부담금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12,000원~36,000원</a:t>
            </a:r>
            <a:endParaRPr lang="en-US" dirty="0"/>
          </a:p>
        </p:txBody>
      </p:sp>
      <p:sp>
        <p:nvSpPr>
          <p:cNvPr id="47" name="Object 47"/>
          <p:cNvSpPr txBox="1"/>
          <p:nvPr/>
        </p:nvSpPr>
        <p:spPr>
          <a:xfrm>
            <a:off x="4839922" y="7518450"/>
            <a:ext cx="4527268" cy="29530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100" kern="0" spc="-1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신청방법</a:t>
            </a:r>
          </a:p>
          <a:p>
            <a:pPr algn="ctr"/>
            <a:r>
              <a:rPr lang="en-US" sz="3100" kern="0" spc="-1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주소지 관할 읍,면,동</a:t>
            </a:r>
          </a:p>
          <a:p>
            <a:pPr algn="ctr"/>
            <a:r>
              <a:rPr lang="en-US" sz="3100" kern="0" spc="-100" dirty="0" smtClean="0">
                <a:solidFill>
                  <a:srgbClr val="FFFFFF"/>
                </a:solidFill>
                <a:latin typeface="AndongKaturiOTF" pitchFamily="34" charset="0"/>
                <a:cs typeface="AndongKaturiOTF" pitchFamily="34" charset="0"/>
              </a:rPr>
              <a:t>행정복지센터</a:t>
            </a:r>
            <a:endParaRPr lang="en-US" dirty="0"/>
          </a:p>
        </p:txBody>
      </p:sp>
      <p:grpSp>
        <p:nvGrpSpPr>
          <p:cNvPr id="1015" name="그룹 1015"/>
          <p:cNvGrpSpPr/>
          <p:nvPr/>
        </p:nvGrpSpPr>
        <p:grpSpPr>
          <a:xfrm>
            <a:off x="9019305" y="8873768"/>
            <a:ext cx="1049444" cy="1112116"/>
            <a:chOff x="9019305" y="8873768"/>
            <a:chExt cx="1049444" cy="1112116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19305" y="8873768"/>
              <a:ext cx="1049444" cy="1112116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314209" y="8736097"/>
            <a:ext cx="1143139" cy="1453913"/>
            <a:chOff x="314209" y="8736097"/>
            <a:chExt cx="1143139" cy="1453913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-660000">
              <a:off x="314209" y="8736097"/>
              <a:ext cx="1143139" cy="1453913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294051" y="9585272"/>
            <a:ext cx="700443" cy="700443"/>
            <a:chOff x="1294051" y="9585272"/>
            <a:chExt cx="700443" cy="700443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4051" y="9585272"/>
              <a:ext cx="700443" cy="70044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777253" y="9669029"/>
            <a:ext cx="700443" cy="700443"/>
            <a:chOff x="1777253" y="9669029"/>
            <a:chExt cx="700443" cy="700443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77253" y="9669029"/>
              <a:ext cx="700443" cy="700443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-685525" y="-2304251"/>
            <a:ext cx="11877460" cy="6320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/>
          </a:p>
          <a:p>
            <a:pPr algn="ctr"/>
            <a:endParaRPr/>
          </a:p>
          <a:p>
            <a:pPr algn="ctr"/>
            <a:r>
              <a:rPr lang="en-US" sz="7500" kern="0" spc="-300" dirty="0" smtClean="0">
                <a:solidFill>
                  <a:srgbClr val="692498"/>
                </a:solidFill>
                <a:latin typeface="AndongKaturiOTF" pitchFamily="34" charset="0"/>
                <a:cs typeface="AndongKaturiOTF" pitchFamily="34" charset="0"/>
              </a:rPr>
              <a:t>장애인 보조기기 </a:t>
            </a:r>
          </a:p>
          <a:p>
            <a:pPr algn="ctr"/>
            <a:r>
              <a:rPr lang="en-US" sz="7500" kern="0" spc="-300" dirty="0" smtClean="0">
                <a:solidFill>
                  <a:srgbClr val="692498"/>
                </a:solidFill>
                <a:latin typeface="AndongKaturiOTF" pitchFamily="34" charset="0"/>
                <a:cs typeface="AndongKaturiOTF" pitchFamily="34" charset="0"/>
              </a:rPr>
              <a:t>렌탈 서비스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D4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17050" y="7229553"/>
            <a:ext cx="11519813" cy="8272724"/>
            <a:chOff x="-617050" y="7229553"/>
            <a:chExt cx="11519813" cy="827272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-598863" y="7229553"/>
              <a:ext cx="11483441" cy="2124437"/>
              <a:chOff x="-598863" y="7229553"/>
              <a:chExt cx="11483441" cy="212443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598863" y="7229553"/>
                <a:ext cx="11483441" cy="212443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617050" y="8818703"/>
              <a:ext cx="11519813" cy="6683574"/>
              <a:chOff x="-617050" y="8818703"/>
              <a:chExt cx="11519813" cy="668357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17050" y="8818703"/>
                <a:ext cx="11519813" cy="6683574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-3504410" y="80874"/>
            <a:ext cx="14051751" cy="1932116"/>
            <a:chOff x="-3504410" y="80874"/>
            <a:chExt cx="14051751" cy="193211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504410" y="80874"/>
              <a:ext cx="14051751" cy="193211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843779" y="2605665"/>
            <a:ext cx="16122705" cy="2216872"/>
            <a:chOff x="8843779" y="2605665"/>
            <a:chExt cx="16122705" cy="221687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3779" y="2605665"/>
              <a:ext cx="16122705" cy="221687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15266892" y="2567383"/>
            <a:ext cx="16679538" cy="2293436"/>
            <a:chOff x="-15266892" y="2567383"/>
            <a:chExt cx="16679538" cy="229343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5266892" y="2567383"/>
              <a:ext cx="16679538" cy="229343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21077" y="1497473"/>
            <a:ext cx="900180" cy="1031034"/>
            <a:chOff x="-21077" y="1497473"/>
            <a:chExt cx="900180" cy="103103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21077" y="1497473"/>
              <a:ext cx="900180" cy="103103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912878" y="383047"/>
            <a:ext cx="900180" cy="1031034"/>
            <a:chOff x="3912878" y="383047"/>
            <a:chExt cx="900180" cy="103103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2878" y="383047"/>
              <a:ext cx="900180" cy="103103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148378" y="679783"/>
            <a:ext cx="641104" cy="734298"/>
            <a:chOff x="8148378" y="679783"/>
            <a:chExt cx="641104" cy="734298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48378" y="679783"/>
              <a:ext cx="641104" cy="73429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31928" y="5303758"/>
            <a:ext cx="641104" cy="734298"/>
            <a:chOff x="1731928" y="5303758"/>
            <a:chExt cx="641104" cy="734298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1928" y="5303758"/>
              <a:ext cx="641104" cy="73429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763618" y="6453699"/>
            <a:ext cx="5245762" cy="2218679"/>
            <a:chOff x="2763618" y="6453699"/>
            <a:chExt cx="5245762" cy="2218679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63618" y="6453699"/>
              <a:ext cx="5245762" cy="221867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-73086" y="5433113"/>
            <a:ext cx="1805013" cy="2349861"/>
            <a:chOff x="-73086" y="5433113"/>
            <a:chExt cx="1805013" cy="2349861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73086" y="5433113"/>
              <a:ext cx="1805013" cy="234986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8789482" y="6453699"/>
            <a:ext cx="1903548" cy="1499220"/>
            <a:chOff x="8789482" y="6453699"/>
            <a:chExt cx="1903548" cy="1499220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89482" y="6453699"/>
              <a:ext cx="1903548" cy="149922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2763618" y="8672379"/>
            <a:ext cx="5151053" cy="1717987"/>
            <a:chOff x="2763618" y="8672379"/>
            <a:chExt cx="5151053" cy="1717987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63618" y="8672379"/>
              <a:ext cx="5151053" cy="1717987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2373032" y="6614345"/>
            <a:ext cx="948694" cy="948694"/>
            <a:chOff x="2373032" y="6614345"/>
            <a:chExt cx="948694" cy="948694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73032" y="6614345"/>
              <a:ext cx="948694" cy="948694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8068493" y="7962376"/>
            <a:ext cx="805186" cy="805186"/>
            <a:chOff x="8068493" y="7962376"/>
            <a:chExt cx="805186" cy="805186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68493" y="7962376"/>
              <a:ext cx="805186" cy="805186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-1592659" y="-754997"/>
            <a:ext cx="13471033" cy="110445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rPr lang="en-US" sz="3500" dirty="0" smtClean="0">
                <a:solidFill>
                  <a:srgbClr val="D94925"/>
                </a:solidFill>
                <a:latin typeface="AndongKaturiOTF" pitchFamily="34" charset="0"/>
                <a:cs typeface="AndongKaturiOTF" pitchFamily="34" charset="0"/>
              </a:rPr>
              <a:t>신청기간: 2024년 1월 5일 ~ 2024년 1월 15일까지</a:t>
            </a:r>
          </a:p>
          <a:p>
            <a:pPr algn="ctr"/>
            <a:endParaRPr lang="en-US" sz="3500" dirty="0" smtClean="0">
              <a:solidFill>
                <a:srgbClr val="D94925"/>
              </a:solidFill>
              <a:latin typeface="AndongKaturiOTF" pitchFamily="34" charset="0"/>
              <a:cs typeface="AndongKaturiOTF" pitchFamily="34" charset="0"/>
            </a:endParaRPr>
          </a:p>
          <a:p>
            <a:pPr algn="ctr"/>
            <a:endParaRPr lang="en-US" sz="3500" dirty="0" smtClean="0">
              <a:solidFill>
                <a:srgbClr val="D94925"/>
              </a:solidFill>
              <a:latin typeface="AndongKaturiOTF" pitchFamily="34" charset="0"/>
              <a:cs typeface="AndongKaturiOTF" pitchFamily="34" charset="0"/>
            </a:endParaRPr>
          </a:p>
          <a:p>
            <a:pPr algn="ctr"/>
            <a:r>
              <a:rPr lang="en-US" sz="3300" dirty="0" smtClean="0">
                <a:solidFill>
                  <a:srgbClr val="D94925"/>
                </a:solidFill>
                <a:latin typeface="AndongKaturiOTF" pitchFamily="34" charset="0"/>
                <a:cs typeface="AndongKaturiOTF" pitchFamily="34" charset="0"/>
              </a:rPr>
              <a:t>지역사회서비스 신청 후 심사과정을 거치고</a:t>
            </a:r>
          </a:p>
          <a:p>
            <a:pPr algn="ctr"/>
            <a:r>
              <a:rPr lang="en-US" sz="3300" dirty="0" smtClean="0">
                <a:solidFill>
                  <a:srgbClr val="D94925"/>
                </a:solidFill>
                <a:latin typeface="AndongKaturiOTF" pitchFamily="34" charset="0"/>
                <a:cs typeface="AndongKaturiOTF" pitchFamily="34" charset="0"/>
              </a:rPr>
              <a:t> 지원대상자가 선정됩니다.</a:t>
            </a:r>
          </a:p>
          <a:p>
            <a:pPr algn="ctr"/>
            <a:endParaRPr lang="en-US" sz="3300" dirty="0" smtClean="0">
              <a:solidFill>
                <a:srgbClr val="D94925"/>
              </a:solidFill>
              <a:latin typeface="AndongKaturiOTF" pitchFamily="34" charset="0"/>
              <a:cs typeface="AndongKaturiOTF" pitchFamily="34" charset="0"/>
            </a:endParaRPr>
          </a:p>
          <a:p>
            <a:pPr algn="ctr"/>
            <a:endParaRPr lang="en-US" sz="3300" dirty="0" smtClean="0">
              <a:solidFill>
                <a:srgbClr val="D94925"/>
              </a:solidFill>
              <a:latin typeface="AndongKaturiOTF" pitchFamily="34" charset="0"/>
              <a:cs typeface="AndongKaturiOTF" pitchFamily="34" charset="0"/>
            </a:endParaRPr>
          </a:p>
          <a:p>
            <a:pPr algn="ctr"/>
            <a:r>
              <a:rPr lang="en-US" sz="3300" dirty="0" smtClean="0">
                <a:solidFill>
                  <a:srgbClr val="D94925"/>
                </a:solidFill>
                <a:latin typeface="AndongKaturiOTF" pitchFamily="34" charset="0"/>
                <a:cs typeface="AndongKaturiOTF" pitchFamily="34" charset="0"/>
              </a:rPr>
              <a:t>다양한 지역사회서비스가 지원되고 있으니</a:t>
            </a:r>
          </a:p>
          <a:p>
            <a:pPr algn="ctr"/>
            <a:r>
              <a:rPr lang="en-US" sz="3300" dirty="0" smtClean="0">
                <a:solidFill>
                  <a:srgbClr val="D94925"/>
                </a:solidFill>
                <a:latin typeface="AndongKaturiOTF" pitchFamily="34" charset="0"/>
                <a:cs typeface="AndongKaturiOTF" pitchFamily="34" charset="0"/>
              </a:rPr>
              <a:t>문의 사항은 주소지 관할 행정복지센터에 </a:t>
            </a:r>
          </a:p>
          <a:p>
            <a:pPr algn="ctr"/>
            <a:r>
              <a:rPr lang="en-US" sz="3300" dirty="0" smtClean="0">
                <a:solidFill>
                  <a:srgbClr val="D94925"/>
                </a:solidFill>
                <a:latin typeface="AndongKaturiOTF" pitchFamily="34" charset="0"/>
                <a:cs typeface="AndongKaturiOTF" pitchFamily="34" charset="0"/>
              </a:rPr>
              <a:t>문의하세요.</a:t>
            </a:r>
          </a:p>
          <a:p>
            <a:pPr algn="ctr"/>
            <a:endParaRPr lang="en-US" sz="3300" dirty="0" smtClean="0">
              <a:solidFill>
                <a:srgbClr val="D94925"/>
              </a:solidFill>
              <a:latin typeface="AndongKaturiOTF" pitchFamily="34" charset="0"/>
              <a:cs typeface="AndongKaturiOTF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사용자 지정</PresentationFormat>
  <Paragraphs>117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AndongKaturiOTF</vt:lpstr>
      <vt:lpstr>S-Core Dream 2 ExtraLight</vt:lpstr>
      <vt:lpstr>S-Core Dream 6 Bold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2</cp:revision>
  <dcterms:created xsi:type="dcterms:W3CDTF">2024-01-03T14:06:36Z</dcterms:created>
  <dcterms:modified xsi:type="dcterms:W3CDTF">2024-01-03T07:42:49Z</dcterms:modified>
</cp:coreProperties>
</file>